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09" r:id="rId3"/>
    <p:sldId id="266" r:id="rId4"/>
    <p:sldId id="311" r:id="rId5"/>
    <p:sldId id="279" r:id="rId6"/>
    <p:sldId id="270" r:id="rId7"/>
    <p:sldId id="310" r:id="rId8"/>
    <p:sldId id="303" r:id="rId9"/>
    <p:sldId id="312" r:id="rId10"/>
    <p:sldId id="301" r:id="rId11"/>
  </p:sldIdLst>
  <p:sldSz cx="12192000" cy="6858000"/>
  <p:notesSz cx="6858000" cy="12192000"/>
  <p:embeddedFontLst>
    <p:embeddedFont>
      <p:font typeface="MiSans" panose="02010600030101010101" charset="-122"/>
      <p:regular r:id="rId13"/>
    </p:embeddedFont>
    <p:embeddedFont>
      <p:font typeface="方正粗黑宋简体" panose="02000000000000000000" pitchFamily="2" charset="-122"/>
      <p:regular r:id="rId14"/>
    </p:embeddedFont>
    <p:embeddedFont>
      <p:font typeface="微软雅黑" panose="020B0503020204020204" pitchFamily="34" charset="-122"/>
      <p:regular r:id="rId15"/>
      <p:bold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990"/>
    <a:srgbClr val="ED2F5E"/>
    <a:srgbClr val="8B4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647" autoAdjust="0"/>
  </p:normalViewPr>
  <p:slideViewPr>
    <p:cSldViewPr snapToGrid="0" snapToObjects="1">
      <p:cViewPr varScale="1">
        <p:scale>
          <a:sx n="72" d="100"/>
          <a:sy n="72" d="100"/>
        </p:scale>
        <p:origin x="2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469896224197671"/>
          <c:y val="4.773278061863688E-2"/>
          <c:w val="0.47565684936641578"/>
          <c:h val="0.845778768459180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8B43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E-4725-AE38-FECAE63C4BA6}"/>
              </c:ext>
            </c:extLst>
          </c:dPt>
          <c:dPt>
            <c:idx val="1"/>
            <c:bubble3D val="0"/>
            <c:spPr>
              <a:solidFill>
                <a:srgbClr val="ED2F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69E-4725-AE38-FECAE63C4BA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增值服务</c:v>
                </c:pt>
                <c:pt idx="1">
                  <c:v>基础服务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E-4725-AE38-FECAE63C4B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3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lnSpc>
          <a:spcPct val="150000"/>
        </a:lnSpc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290933553837898"/>
          <c:y val="4.773278061863688E-2"/>
          <c:w val="0.47565684936641578"/>
          <c:h val="0.8457787684591808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8B43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6E-4363-A078-0A6C8BB3553A}"/>
              </c:ext>
            </c:extLst>
          </c:dPt>
          <c:dPt>
            <c:idx val="1"/>
            <c:bubble3D val="0"/>
            <c:spPr>
              <a:solidFill>
                <a:srgbClr val="ED2F5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6E-4363-A078-0A6C8BB3553A}"/>
              </c:ext>
            </c:extLst>
          </c:dPt>
          <c:dPt>
            <c:idx val="2"/>
            <c:bubble3D val="0"/>
            <c:spPr>
              <a:solidFill>
                <a:srgbClr val="F9799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F6E-4363-A078-0A6C8BB355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推广成本</c:v>
                </c:pt>
                <c:pt idx="1">
                  <c:v>版权成本</c:v>
                </c:pt>
                <c:pt idx="2">
                  <c:v>固定成本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6E-4363-A078-0A6C8BB355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39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59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F170-1EA6-263B-62A6-91BD9996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EFFD0-05EA-9EAA-3579-403AB375B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57CF5-A7E7-4241-CA55-F30BD6A21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84D83-8772-CAE9-6D33-9EC344DF4A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D721-E774-C377-F09A-F07236CE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CB110-8779-001F-6801-AC826F33A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FAC00-4A49-BD82-DCF0-F6E43EA34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443C7-EE56-2B48-2296-35C119A08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42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83ACC-C53E-E53A-D064-33593201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B5AB6-E859-C96A-2C0E-41C9DB9A6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A5E79-7751-A3C3-72E0-5CB22CB6E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86441-806E-CB00-ECAB-1592248F5B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6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A547C-80CA-80D7-899A-E90E8C0F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1B8A1-0D58-4119-5814-273323673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3581A-8532-1AF9-C35E-2568C66C7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B2AC2-1775-54DD-D576-FCBDE2CCF3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6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C8A9-C1A1-ED5D-D1F6-3F3A621D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7DD16-2B9B-D361-3F21-A85B66A973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6C8C1F-F28A-910E-1FBA-E65AAF847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2742C-50AA-4299-CA28-5A23D4D0D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9B40A7-9DFB-0D05-B609-65C80CCC03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40" b="89535" l="5128" r="92821">
                        <a14:foregroundMark x1="50784" y1="47392" x2="50769" y2="47674"/>
                        <a14:foregroundMark x1="51433" y1="34884" x2="51418" y2="35166"/>
                        <a14:foregroundMark x1="51553" y1="32558" x2="51433" y2="34884"/>
                        <a14:foregroundMark x1="51614" y1="31395" x2="51553" y2="32558"/>
                        <a14:foregroundMark x1="51674" y1="30233" x2="51614" y2="31395"/>
                        <a14:foregroundMark x1="51795" y1="27907" x2="51674" y2="30233"/>
                        <a14:foregroundMark x1="78462" y1="27907" x2="78462" y2="27907"/>
                        <a14:foregroundMark x1="5641" y1="36047" x2="5641" y2="36047"/>
                        <a14:foregroundMark x1="92821" y1="56977" x2="92821" y2="56977"/>
                        <a14:backgroundMark x1="31795" y1="17442" x2="36923" y2="17442"/>
                        <a14:backgroundMark x1="48718" y1="36047" x2="48718" y2="36047"/>
                        <a14:backgroundMark x1="9231" y1="41860" x2="9231" y2="41860"/>
                        <a14:backgroundMark x1="47179" y1="41860" x2="47179" y2="41860"/>
                        <a14:backgroundMark x1="46154" y1="41860" x2="46154" y2="41860"/>
                        <a14:backgroundMark x1="46154" y1="41860" x2="46667" y2="45349"/>
                        <a14:backgroundMark x1="17949" y1="31395" x2="17949" y2="31395"/>
                        <a14:backgroundMark x1="29744" y1="51163" x2="29744" y2="51163"/>
                        <a14:backgroundMark x1="35385" y1="72093" x2="35385" y2="72093"/>
                        <a14:backgroundMark x1="41026" y1="51163" x2="41026" y2="51163"/>
                        <a14:backgroundMark x1="50256" y1="30233" x2="50256" y2="30233"/>
                        <a14:backgroundMark x1="50769" y1="36047" x2="50769" y2="36047"/>
                        <a14:backgroundMark x1="50256" y1="43023" x2="50256" y2="43023"/>
                        <a14:backgroundMark x1="50769" y1="32558" x2="50769" y2="32558"/>
                        <a14:backgroundMark x1="50256" y1="46512" x2="50256" y2="46512"/>
                        <a14:backgroundMark x1="50256" y1="38372" x2="50256" y2="38372"/>
                        <a14:backgroundMark x1="50769" y1="32558" x2="50769" y2="32558"/>
                        <a14:backgroundMark x1="49231" y1="33721" x2="47692" y2="45349"/>
                        <a14:backgroundMark x1="78462" y1="26744" x2="78462" y2="26744"/>
                        <a14:backgroundMark x1="5128" y1="36047" x2="5128" y2="36047"/>
                        <a14:backgroundMark x1="50769" y1="34884" x2="50769" y2="34884"/>
                        <a14:backgroundMark x1="51282" y1="31395" x2="51282" y2="31395"/>
                        <a14:backgroundMark x1="50769" y1="30233" x2="50769" y2="30233"/>
                        <a14:backgroundMark x1="51282" y1="27907" x2="51282" y2="27907"/>
                        <a14:backgroundMark x1="51282" y1="32558" x2="51282" y2="32558"/>
                        <a14:backgroundMark x1="5641" y1="38372" x2="5641" y2="38372"/>
                        <a14:backgroundMark x1="5641" y1="36047" x2="5641" y2="36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105" y="317308"/>
            <a:ext cx="1433617" cy="6322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D2F5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3565" y="4499273"/>
            <a:ext cx="17145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1542888"/>
            <a:ext cx="9198030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人人都能开口当</a:t>
            </a:r>
            <a:r>
              <a:rPr lang="en-US" altLang="zh-CN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rapper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altLang="zh-CN" sz="32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RapMix</a:t>
            </a:r>
            <a:r>
              <a:rPr lang="zh-CN" alt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：专业说唱混音平台</a:t>
            </a:r>
            <a:endParaRPr lang="en-US" altLang="zh-CN" sz="3200" b="1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5" name="Image 2" descr="https://kimi-img.moonshot.cn/pub/slides/slides_tmpl/image/25-06-01-00:38:30-d0tj11k75iks2gau4ve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422608" y="4499273"/>
            <a:ext cx="1714500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4733" y="4560846"/>
            <a:ext cx="1633331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：张尚峰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2476575" y="4560846"/>
            <a:ext cx="164408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时间：2025.10</a:t>
            </a:r>
            <a:endParaRPr lang="en-US" sz="1600" dirty="0"/>
          </a:p>
        </p:txBody>
      </p:sp>
      <p:sp>
        <p:nvSpPr>
          <p:cNvPr id="9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3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4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9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21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7E0EF3F-856C-7DEA-92D6-DB596A6E0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40" b="89535" l="5128" r="92821">
                        <a14:foregroundMark x1="50784" y1="47392" x2="50769" y2="47674"/>
                        <a14:foregroundMark x1="51433" y1="34884" x2="51418" y2="35166"/>
                        <a14:foregroundMark x1="51553" y1="32558" x2="51433" y2="34884"/>
                        <a14:foregroundMark x1="51614" y1="31395" x2="51553" y2="32558"/>
                        <a14:foregroundMark x1="51674" y1="30233" x2="51614" y2="31395"/>
                        <a14:foregroundMark x1="51795" y1="27907" x2="51674" y2="30233"/>
                        <a14:foregroundMark x1="78462" y1="27907" x2="78462" y2="27907"/>
                        <a14:foregroundMark x1="5641" y1="36047" x2="5641" y2="36047"/>
                        <a14:foregroundMark x1="92821" y1="56977" x2="92821" y2="56977"/>
                        <a14:backgroundMark x1="31795" y1="17442" x2="36923" y2="17442"/>
                        <a14:backgroundMark x1="48718" y1="36047" x2="48718" y2="36047"/>
                        <a14:backgroundMark x1="9231" y1="41860" x2="9231" y2="41860"/>
                        <a14:backgroundMark x1="47179" y1="41860" x2="47179" y2="41860"/>
                        <a14:backgroundMark x1="46154" y1="41860" x2="46154" y2="41860"/>
                        <a14:backgroundMark x1="46154" y1="41860" x2="46667" y2="45349"/>
                        <a14:backgroundMark x1="17949" y1="31395" x2="17949" y2="31395"/>
                        <a14:backgroundMark x1="29744" y1="51163" x2="29744" y2="51163"/>
                        <a14:backgroundMark x1="35385" y1="72093" x2="35385" y2="72093"/>
                        <a14:backgroundMark x1="41026" y1="51163" x2="41026" y2="51163"/>
                        <a14:backgroundMark x1="50256" y1="30233" x2="50256" y2="30233"/>
                        <a14:backgroundMark x1="50769" y1="36047" x2="50769" y2="36047"/>
                        <a14:backgroundMark x1="50256" y1="43023" x2="50256" y2="43023"/>
                        <a14:backgroundMark x1="50769" y1="32558" x2="50769" y2="32558"/>
                        <a14:backgroundMark x1="50256" y1="46512" x2="50256" y2="46512"/>
                        <a14:backgroundMark x1="50256" y1="38372" x2="50256" y2="38372"/>
                        <a14:backgroundMark x1="50769" y1="32558" x2="50769" y2="32558"/>
                        <a14:backgroundMark x1="49231" y1="33721" x2="47692" y2="45349"/>
                        <a14:backgroundMark x1="78462" y1="26744" x2="78462" y2="26744"/>
                        <a14:backgroundMark x1="5128" y1="36047" x2="5128" y2="36047"/>
                        <a14:backgroundMark x1="50769" y1="34884" x2="50769" y2="34884"/>
                        <a14:backgroundMark x1="51282" y1="31395" x2="51282" y2="31395"/>
                        <a14:backgroundMark x1="50769" y1="30233" x2="50769" y2="30233"/>
                        <a14:backgroundMark x1="51282" y1="27907" x2="51282" y2="27907"/>
                        <a14:backgroundMark x1="51282" y1="32558" x2="51282" y2="32558"/>
                        <a14:backgroundMark x1="5641" y1="38372" x2="5641" y2="38372"/>
                        <a14:backgroundMark x1="5641" y1="36047" x2="5641" y2="36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105" y="317308"/>
            <a:ext cx="1433617" cy="6322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6-01-00:38:40-d0tj14475iks2gau4vhg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D2F5E">
                <a:tint val="45000"/>
                <a:satMod val="400000"/>
              </a:srgbClr>
            </a:duotone>
          </a:blip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569" y="2905299"/>
            <a:ext cx="6904069" cy="1151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1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5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91738" y="2026977"/>
            <a:ext cx="6904069" cy="1151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60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you.</a:t>
            </a:r>
            <a:endParaRPr lang="en-US" sz="1600" dirty="0">
              <a:solidFill>
                <a:srgbClr val="ED2F5E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703C273-99AE-A05E-525B-EA5188839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40" b="89535" l="5128" r="92821">
                        <a14:foregroundMark x1="50784" y1="47392" x2="50769" y2="47674"/>
                        <a14:foregroundMark x1="51433" y1="34884" x2="51418" y2="35166"/>
                        <a14:foregroundMark x1="51553" y1="32558" x2="51433" y2="34884"/>
                        <a14:foregroundMark x1="51614" y1="31395" x2="51553" y2="32558"/>
                        <a14:foregroundMark x1="51674" y1="30233" x2="51614" y2="31395"/>
                        <a14:foregroundMark x1="51795" y1="27907" x2="51674" y2="30233"/>
                        <a14:foregroundMark x1="78462" y1="27907" x2="78462" y2="27907"/>
                        <a14:foregroundMark x1="5641" y1="36047" x2="5641" y2="36047"/>
                        <a14:foregroundMark x1="92821" y1="56977" x2="92821" y2="56977"/>
                        <a14:backgroundMark x1="31795" y1="17442" x2="36923" y2="17442"/>
                        <a14:backgroundMark x1="48718" y1="36047" x2="48718" y2="36047"/>
                        <a14:backgroundMark x1="9231" y1="41860" x2="9231" y2="41860"/>
                        <a14:backgroundMark x1="47179" y1="41860" x2="47179" y2="41860"/>
                        <a14:backgroundMark x1="46154" y1="41860" x2="46154" y2="41860"/>
                        <a14:backgroundMark x1="46154" y1="41860" x2="46667" y2="45349"/>
                        <a14:backgroundMark x1="17949" y1="31395" x2="17949" y2="31395"/>
                        <a14:backgroundMark x1="29744" y1="51163" x2="29744" y2="51163"/>
                        <a14:backgroundMark x1="35385" y1="72093" x2="35385" y2="72093"/>
                        <a14:backgroundMark x1="41026" y1="51163" x2="41026" y2="51163"/>
                        <a14:backgroundMark x1="50256" y1="30233" x2="50256" y2="30233"/>
                        <a14:backgroundMark x1="50769" y1="36047" x2="50769" y2="36047"/>
                        <a14:backgroundMark x1="50256" y1="43023" x2="50256" y2="43023"/>
                        <a14:backgroundMark x1="50769" y1="32558" x2="50769" y2="32558"/>
                        <a14:backgroundMark x1="50256" y1="46512" x2="50256" y2="46512"/>
                        <a14:backgroundMark x1="50256" y1="38372" x2="50256" y2="38372"/>
                        <a14:backgroundMark x1="50769" y1="32558" x2="50769" y2="32558"/>
                        <a14:backgroundMark x1="49231" y1="33721" x2="47692" y2="45349"/>
                        <a14:backgroundMark x1="78462" y1="26744" x2="78462" y2="26744"/>
                        <a14:backgroundMark x1="5128" y1="36047" x2="5128" y2="36047"/>
                        <a14:backgroundMark x1="50769" y1="34884" x2="50769" y2="34884"/>
                        <a14:backgroundMark x1="51282" y1="31395" x2="51282" y2="31395"/>
                        <a14:backgroundMark x1="50769" y1="30233" x2="50769" y2="30233"/>
                        <a14:backgroundMark x1="51282" y1="27907" x2="51282" y2="27907"/>
                        <a14:backgroundMark x1="51282" y1="32558" x2="51282" y2="32558"/>
                        <a14:backgroundMark x1="5641" y1="38372" x2="5641" y2="38372"/>
                        <a14:backgroundMark x1="5641" y1="36047" x2="5641" y2="360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105" y="317308"/>
            <a:ext cx="1433617" cy="6322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40FDE3-AFB7-E217-817D-635CC268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0">
            <a:extLst>
              <a:ext uri="{FF2B5EF4-FFF2-40B4-BE49-F238E27FC236}">
                <a16:creationId xmlns:a16="http://schemas.microsoft.com/office/drawing/2014/main" id="{E26CFB54-55DE-E9D0-81F8-AAB2B9D9048E}"/>
              </a:ext>
            </a:extLst>
          </p:cNvPr>
          <p:cNvSpPr/>
          <p:nvPr/>
        </p:nvSpPr>
        <p:spPr>
          <a:xfrm>
            <a:off x="6183693" y="1831260"/>
            <a:ext cx="5236592" cy="4286511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4" name="Shape 0">
            <a:extLst>
              <a:ext uri="{FF2B5EF4-FFF2-40B4-BE49-F238E27FC236}">
                <a16:creationId xmlns:a16="http://schemas.microsoft.com/office/drawing/2014/main" id="{124D9DD1-D7E1-9BE6-F99B-5ECBCC883F77}"/>
              </a:ext>
            </a:extLst>
          </p:cNvPr>
          <p:cNvSpPr/>
          <p:nvPr/>
        </p:nvSpPr>
        <p:spPr>
          <a:xfrm>
            <a:off x="606584" y="1831258"/>
            <a:ext cx="5236592" cy="4286513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ED9E110B-A449-DCCA-F3B7-8D08B374A326}"/>
              </a:ext>
            </a:extLst>
          </p:cNvPr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465B509-B71A-EA59-7E3E-8F9FC5604C75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3A7A4B1A-36EB-1843-A594-AE2E7127C4E2}"/>
              </a:ext>
            </a:extLst>
          </p:cNvPr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FC09A84-11A7-F841-5983-A3B0BCAF2001}"/>
              </a:ext>
            </a:extLst>
          </p:cNvPr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13039D14-EEF2-A8EA-A5AC-9B78CF91249D}"/>
              </a:ext>
            </a:extLst>
          </p:cNvPr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3C8978A-5E50-D066-3DE5-35C19AB0D782}"/>
              </a:ext>
            </a:extLst>
          </p:cNvPr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DB36A786-E167-92D8-38DE-B09A7B25A9BF}"/>
              </a:ext>
            </a:extLst>
          </p:cNvPr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DE84070F-8D1C-10F9-EB53-48C192090247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Text 22">
            <a:extLst>
              <a:ext uri="{FF2B5EF4-FFF2-40B4-BE49-F238E27FC236}">
                <a16:creationId xmlns:a16="http://schemas.microsoft.com/office/drawing/2014/main" id="{181BDA2E-F4F3-295A-C9C2-819F93FC1C8A}"/>
              </a:ext>
            </a:extLst>
          </p:cNvPr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 </a:t>
            </a:r>
            <a:r>
              <a:rPr lang="en-US" sz="3600" b="1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目标客户群体</a:t>
            </a:r>
            <a:endParaRPr lang="en-US" sz="1600" dirty="0"/>
          </a:p>
        </p:txBody>
      </p:sp>
      <p:sp>
        <p:nvSpPr>
          <p:cNvPr id="30" name="Shape 10">
            <a:extLst>
              <a:ext uri="{FF2B5EF4-FFF2-40B4-BE49-F238E27FC236}">
                <a16:creationId xmlns:a16="http://schemas.microsoft.com/office/drawing/2014/main" id="{A9DC7138-1498-B78E-E186-AC7A48FFDAA9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  <p:sp>
        <p:nvSpPr>
          <p:cNvPr id="31" name="Text 11">
            <a:extLst>
              <a:ext uri="{FF2B5EF4-FFF2-40B4-BE49-F238E27FC236}">
                <a16:creationId xmlns:a16="http://schemas.microsoft.com/office/drawing/2014/main" id="{7F2D271C-FB89-220F-012D-F327B7C25EA4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图形 20" descr="男人 纯色填充">
            <a:extLst>
              <a:ext uri="{FF2B5EF4-FFF2-40B4-BE49-F238E27FC236}">
                <a16:creationId xmlns:a16="http://schemas.microsoft.com/office/drawing/2014/main" id="{97A8E013-2866-583E-1676-C63BFF497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7735" y="2899754"/>
            <a:ext cx="1286281" cy="1286281"/>
          </a:xfrm>
          <a:prstGeom prst="rect">
            <a:avLst/>
          </a:prstGeom>
        </p:spPr>
      </p:pic>
      <p:pic>
        <p:nvPicPr>
          <p:cNvPr id="29" name="图形 28" descr="男人 纯色填充">
            <a:extLst>
              <a:ext uri="{FF2B5EF4-FFF2-40B4-BE49-F238E27FC236}">
                <a16:creationId xmlns:a16="http://schemas.microsoft.com/office/drawing/2014/main" id="{A2D2C559-152F-670B-BA60-49617C2EB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6821" y="2910640"/>
            <a:ext cx="1286281" cy="1286281"/>
          </a:xfrm>
          <a:prstGeom prst="rect">
            <a:avLst/>
          </a:prstGeom>
        </p:spPr>
      </p:pic>
      <p:pic>
        <p:nvPicPr>
          <p:cNvPr id="32" name="图形 31" descr="男人 纯色填充">
            <a:extLst>
              <a:ext uri="{FF2B5EF4-FFF2-40B4-BE49-F238E27FC236}">
                <a16:creationId xmlns:a16="http://schemas.microsoft.com/office/drawing/2014/main" id="{3CFAF921-1FAA-2A19-7CFD-784437D81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3165" y="2888868"/>
            <a:ext cx="1286281" cy="1286281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D64CEBE9-B712-E6F6-2C9C-52F49E09974F}"/>
              </a:ext>
            </a:extLst>
          </p:cNvPr>
          <p:cNvSpPr txBox="1"/>
          <p:nvPr/>
        </p:nvSpPr>
        <p:spPr>
          <a:xfrm>
            <a:off x="1242345" y="2109988"/>
            <a:ext cx="3207658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16-25岁</a:t>
            </a:r>
            <a:r>
              <a:rPr lang="zh-CN" altLang="en-US" sz="24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</a:t>
            </a:r>
            <a:endParaRPr lang="en-US" altLang="zh-CN" sz="2400" b="1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0" name="Text 12">
            <a:extLst>
              <a:ext uri="{FF2B5EF4-FFF2-40B4-BE49-F238E27FC236}">
                <a16:creationId xmlns:a16="http://schemas.microsoft.com/office/drawing/2014/main" id="{C2844B9E-F0FB-A1CA-8B66-55D4F0D09B65}"/>
              </a:ext>
            </a:extLst>
          </p:cNvPr>
          <p:cNvSpPr/>
          <p:nvPr/>
        </p:nvSpPr>
        <p:spPr>
          <a:xfrm>
            <a:off x="6183693" y="2100836"/>
            <a:ext cx="73869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ED2F5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MiSans" pitchFamily="34" charset="-120"/>
              </a:rPr>
              <a:t>痛点</a:t>
            </a:r>
            <a:endParaRPr lang="en-US" sz="1600" dirty="0">
              <a:solidFill>
                <a:srgbClr val="ED2F5E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9090A2F-4203-1F10-1EA3-038AD775F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ED2F5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4" b="10765"/>
          <a:stretch>
            <a:fillRect/>
          </a:stretch>
        </p:blipFill>
        <p:spPr bwMode="auto">
          <a:xfrm>
            <a:off x="7023148" y="1879822"/>
            <a:ext cx="3663434" cy="245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12">
            <a:extLst>
              <a:ext uri="{FF2B5EF4-FFF2-40B4-BE49-F238E27FC236}">
                <a16:creationId xmlns:a16="http://schemas.microsoft.com/office/drawing/2014/main" id="{4951065C-B4C0-F3EC-CD2A-3FAA275BFABF}"/>
              </a:ext>
            </a:extLst>
          </p:cNvPr>
          <p:cNvSpPr/>
          <p:nvPr/>
        </p:nvSpPr>
        <p:spPr>
          <a:xfrm>
            <a:off x="555119" y="2098481"/>
            <a:ext cx="738692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zh-CN" altLang="en-US" sz="2000" dirty="0">
                <a:solidFill>
                  <a:srgbClr val="ED2F5E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MiSans" pitchFamily="34" charset="-120"/>
              </a:rPr>
              <a:t>人群</a:t>
            </a:r>
            <a:endParaRPr lang="en-US" sz="1600" dirty="0">
              <a:solidFill>
                <a:srgbClr val="ED2F5E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0CB575C-54CC-8E27-F6AD-BF6661BBDF68}"/>
              </a:ext>
            </a:extLst>
          </p:cNvPr>
          <p:cNvSpPr txBox="1"/>
          <p:nvPr/>
        </p:nvSpPr>
        <p:spPr>
          <a:xfrm>
            <a:off x="6473371" y="4534773"/>
            <a:ext cx="491926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学生在音乐创作过程中面临诸多痛点，如手机录制音质差、噪音干扰严重、混音操作复杂等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  <a:p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调研原始数据由问卷星平台导出，问卷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202405RAP</a:t>
            </a:r>
            <a:endParaRPr lang="zh-CN" altLang="en-US" sz="14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17BABBA-AF90-10E6-B0D1-31B719866128}"/>
              </a:ext>
            </a:extLst>
          </p:cNvPr>
          <p:cNvSpPr txBox="1"/>
          <p:nvPr/>
        </p:nvSpPr>
        <p:spPr>
          <a:xfrm>
            <a:off x="914400" y="4534773"/>
            <a:ext cx="443679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愿意“为一次高品质录音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混音服务”支付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50-200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元区间的学生比例：</a:t>
            </a:r>
            <a:r>
              <a:rPr lang="en-US" altLang="zh-CN" sz="24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58.3%</a:t>
            </a:r>
            <a:endParaRPr lang="en-US" altLang="zh-CN" sz="1600" b="1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r"/>
            <a:endParaRPr lang="en-US" altLang="zh-CN" sz="14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r"/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艾媒咨询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《2023</a:t>
            </a:r>
            <a:r>
              <a:rPr lang="zh-CN" alt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中国校园音乐消费市场调研</a:t>
            </a:r>
            <a:r>
              <a:rPr lang="en-US" altLang="zh-CN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09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9:48-d0tj1l475iks2gau4vu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2" y="-26998"/>
            <a:ext cx="12607263" cy="37165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355796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2"/>
          <p:cNvSpPr/>
          <p:nvPr/>
        </p:nvSpPr>
        <p:spPr>
          <a:xfrm>
            <a:off x="867722" y="6355796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955722" y="6251414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1043723" y="6355796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131723" y="6355796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pic>
        <p:nvPicPr>
          <p:cNvPr id="10" name="Image 2" descr="https://kimi-img.moonshot.cn/pub/slides/slides_tmpl/image/25-06-01-00:39:46-d0tj1kk75iks2gau4vt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35771" y="4136673"/>
            <a:ext cx="825500" cy="8255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858043" y="4379984"/>
            <a:ext cx="3421380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价格优势</a:t>
            </a:r>
            <a:endParaRPr lang="en-US" sz="1600" dirty="0">
              <a:solidFill>
                <a:srgbClr val="ED2F5E"/>
              </a:solidFill>
            </a:endParaRPr>
          </a:p>
        </p:txBody>
      </p:sp>
      <p:sp>
        <p:nvSpPr>
          <p:cNvPr id="20" name="Shape 15"/>
          <p:cNvSpPr/>
          <p:nvPr/>
        </p:nvSpPr>
        <p:spPr>
          <a:xfrm>
            <a:off x="1010563" y="4380589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1010563" y="4380589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771159" y="4879514"/>
            <a:ext cx="3875101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仅为线下专业录音棚的1/3-1/8</a:t>
            </a:r>
          </a:p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契合学生消费水平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dirty="0"/>
          </a:p>
        </p:txBody>
      </p:sp>
      <p:pic>
        <p:nvPicPr>
          <p:cNvPr id="23" name="Image 3" descr="https://kimi-img.moonshot.cn/pub/slides/slides_tmpl/image/25-06-01-00:39:46-d0tj1kk75iks2gau4vt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77792" y="4136673"/>
            <a:ext cx="825500" cy="8255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200064" y="4379984"/>
            <a:ext cx="3421380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音质提升</a:t>
            </a:r>
            <a:endParaRPr lang="en-US" sz="1600" dirty="0">
              <a:solidFill>
                <a:srgbClr val="ED2F5E"/>
              </a:solidFill>
            </a:endParaRPr>
          </a:p>
        </p:txBody>
      </p:sp>
      <p:sp>
        <p:nvSpPr>
          <p:cNvPr id="25" name="Shape 19"/>
          <p:cNvSpPr/>
          <p:nvPr/>
        </p:nvSpPr>
        <p:spPr>
          <a:xfrm>
            <a:off x="6352584" y="4380589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6352584" y="4380589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13180" y="4879514"/>
            <a:ext cx="3875101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借助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将手机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录制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demo升级为录音棚级成品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有效解决学生创作的痛点。</a:t>
            </a:r>
            <a:endParaRPr lang="en-US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32" name="Shape 10">
            <a:extLst>
              <a:ext uri="{FF2B5EF4-FFF2-40B4-BE49-F238E27FC236}">
                <a16:creationId xmlns:a16="http://schemas.microsoft.com/office/drawing/2014/main" id="{68FD1AAC-798D-1ED9-B1F6-6E506EF1B9A2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  <p:sp>
        <p:nvSpPr>
          <p:cNvPr id="33" name="Text 11">
            <a:extLst>
              <a:ext uri="{FF2B5EF4-FFF2-40B4-BE49-F238E27FC236}">
                <a16:creationId xmlns:a16="http://schemas.microsoft.com/office/drawing/2014/main" id="{8388A613-CDFD-0BEF-B0BD-7218D1027047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094E79-E390-77E5-FF4C-60B08110C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ED2F5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5"/>
          <a:stretch>
            <a:fillRect/>
          </a:stretch>
        </p:blipFill>
        <p:spPr bwMode="auto">
          <a:xfrm>
            <a:off x="1939121" y="-1113956"/>
            <a:ext cx="7975255" cy="477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07D9-30C8-2463-2E58-6AB707959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9:48-d0tj1l475iks2gau4vu0.png">
            <a:extLst>
              <a:ext uri="{FF2B5EF4-FFF2-40B4-BE49-F238E27FC236}">
                <a16:creationId xmlns:a16="http://schemas.microsoft.com/office/drawing/2014/main" id="{177103B9-6985-F9D5-E281-ADBC4DFF2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2" y="-26998"/>
            <a:ext cx="12607263" cy="371651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0A95AFC-1AE7-2973-546A-1EC25A048DBB}"/>
              </a:ext>
            </a:extLst>
          </p:cNvPr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5650C6FD-9D30-CEA8-66BE-AB41EB39B973}"/>
              </a:ext>
            </a:extLst>
          </p:cNvPr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19126644-E600-F6A7-3E1E-5BED11F38ABA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>
            <a:extLst>
              <a:ext uri="{FF2B5EF4-FFF2-40B4-BE49-F238E27FC236}">
                <a16:creationId xmlns:a16="http://schemas.microsoft.com/office/drawing/2014/main" id="{48CF9A40-D824-7BB9-79AE-3D9B29B3F9C9}"/>
              </a:ext>
            </a:extLst>
          </p:cNvPr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61BDC9A7-DF6D-EC15-B2AA-CD84AFA74B08}"/>
              </a:ext>
            </a:extLst>
          </p:cNvPr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FD9E6EB2-ACF1-9375-450C-FABCB3A8F522}"/>
              </a:ext>
            </a:extLst>
          </p:cNvPr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7D4BCE71-9D50-8696-5F15-203E6E78566B}"/>
              </a:ext>
            </a:extLst>
          </p:cNvPr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E6929DC4-260F-8A68-DA38-A4C3B30D3739}"/>
              </a:ext>
            </a:extLst>
          </p:cNvPr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4BEC300D-E259-FB44-D5CB-FE81A9B536E2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" name="01670afb879afc30530280564372d120">
            <a:hlinkClick r:id="" action="ppaction://media"/>
            <a:extLst>
              <a:ext uri="{FF2B5EF4-FFF2-40B4-BE49-F238E27FC236}">
                <a16:creationId xmlns:a16="http://schemas.microsoft.com/office/drawing/2014/main" id="{31F56A3C-E785-15FB-F2FC-8004FDDEE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743" t="4454" r="-27"/>
          <a:stretch>
            <a:fillRect/>
          </a:stretch>
        </p:blipFill>
        <p:spPr>
          <a:xfrm>
            <a:off x="418623" y="139038"/>
            <a:ext cx="10974017" cy="65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kimi-img.moonshot.cn/pub/slides/slides_tmpl/image/25-06-01-00:39:54-d0tj1mk75iks2gau500g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2" descr="https://kimi-img.moonshot.cn/pub/slides/slides_tmpl/image/25-06-01-00:39:53-d0tj1mc75iks2gau500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8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8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混音</a:t>
            </a:r>
            <a:r>
              <a:rPr lang="en-US" sz="1800" b="1" dirty="0" err="1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算法</a:t>
            </a:r>
            <a:endParaRPr lang="en-US" sz="1600" dirty="0">
              <a:solidFill>
                <a:srgbClr val="ED2F5E"/>
              </a:solidFill>
            </a:endParaRPr>
          </a:p>
        </p:txBody>
      </p:sp>
      <p:sp>
        <p:nvSpPr>
          <p:cNvPr id="16" name="Text 11"/>
          <p:cNvSpPr/>
          <p:nvPr/>
        </p:nvSpPr>
        <p:spPr>
          <a:xfrm>
            <a:off x="824106" y="3974719"/>
            <a:ext cx="3090592" cy="15728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音频算法，实现音频降噪，风格调整，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beat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适配等效果。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17" name="Image 3" descr="https://kimi-img.moonshot.cn/pub/slides/slides_tmpl/image/25-06-01-00:39:53-d0tj1mc75iks2gau500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6-01-00:39:53-d0tj1mc75iks2gau5000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高算力服务器</a:t>
            </a:r>
            <a:endParaRPr lang="en-US" dirty="0">
              <a:solidFill>
                <a:srgbClr val="ED2F5E"/>
              </a:solidFill>
            </a:endParaRPr>
          </a:p>
        </p:txBody>
      </p:sp>
      <p:sp>
        <p:nvSpPr>
          <p:cNvPr id="26" name="Text 19"/>
          <p:cNvSpPr/>
          <p:nvPr/>
        </p:nvSpPr>
        <p:spPr>
          <a:xfrm>
            <a:off x="4499994" y="3224911"/>
            <a:ext cx="3090592" cy="7923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同时处理1000+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用户混音请求，确保音频处理延迟≤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秒</a:t>
            </a:r>
            <a:endParaRPr lang="en-US" altLang="zh-CN" dirty="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个性化模板</a:t>
            </a:r>
            <a:endParaRPr lang="en-US" sz="1600" dirty="0">
              <a:solidFill>
                <a:srgbClr val="ED2F5E"/>
              </a:solidFill>
            </a:endParaRPr>
          </a:p>
        </p:txBody>
      </p:sp>
      <p:sp>
        <p:nvSpPr>
          <p:cNvPr id="28" name="Text 21"/>
          <p:cNvSpPr/>
          <p:nvPr/>
        </p:nvSpPr>
        <p:spPr>
          <a:xfrm>
            <a:off x="8047866" y="3956431"/>
            <a:ext cx="3090592" cy="11603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记录用户曲风偏好、消费频次等数据，用于个性化推荐，增强用户粘性与消费体验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技术优势</a:t>
            </a:r>
            <a:endParaRPr lang="en-US" sz="160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0CA04BC3-99C0-641B-0F61-BCAD747E3292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FB047EEB-8209-EF6C-6677-643838577A68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548C26-4BEB-688C-88DA-46FB86FE8B57}"/>
              </a:ext>
            </a:extLst>
          </p:cNvPr>
          <p:cNvSpPr txBox="1"/>
          <p:nvPr/>
        </p:nvSpPr>
        <p:spPr>
          <a:xfrm>
            <a:off x="4245140" y="5654452"/>
            <a:ext cx="7655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用户越多→算法越准</a:t>
            </a:r>
            <a:r>
              <a:rPr lang="en-US" altLang="zh-CN" sz="28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zh-CN" altLang="en-US" sz="2800" b="1" dirty="0">
              <a:solidFill>
                <a:srgbClr val="ED2F5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" name="Image 1" descr="https://kimi-img.moonshot.cn/pub/slides/slides_tmpl/image/25-06-01-00:39:56-d0tj1n475iks2gau503g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6-01-00:39:56-d0tj1n475iks2gau504g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6-01-00:39:56-d0tj1n475iks2gau504g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6-01-00:39:56-d0tj1n475iks2gau504g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ED2F5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9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1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3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980435" y="3709885"/>
            <a:ext cx="3145914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18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自媒体推广</a:t>
            </a:r>
            <a:endParaRPr lang="en-US" sz="1600" dirty="0">
              <a:solidFill>
                <a:srgbClr val="ED2F5E"/>
              </a:solidFill>
            </a:endParaRPr>
          </a:p>
        </p:txBody>
      </p:sp>
      <p:sp>
        <p:nvSpPr>
          <p:cNvPr id="22" name="Text 15"/>
          <p:cNvSpPr/>
          <p:nvPr/>
        </p:nvSpPr>
        <p:spPr>
          <a:xfrm>
            <a:off x="900224" y="4069952"/>
            <a:ext cx="3360880" cy="15310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与B站RAP教学UP主合作，发布实测视频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制作抖音对比视频，带热门话题吸引潜在用户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600" dirty="0"/>
          </a:p>
        </p:txBody>
      </p:sp>
      <p:sp>
        <p:nvSpPr>
          <p:cNvPr id="23" name="Text 16"/>
          <p:cNvSpPr/>
          <p:nvPr/>
        </p:nvSpPr>
        <p:spPr>
          <a:xfrm>
            <a:off x="4589908" y="3340917"/>
            <a:ext cx="314591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高校落地</a:t>
            </a:r>
            <a:endParaRPr lang="en-US" sz="1600" dirty="0">
              <a:solidFill>
                <a:srgbClr val="ED2F5E"/>
              </a:solidFill>
            </a:endParaRPr>
          </a:p>
        </p:txBody>
      </p:sp>
      <p:sp>
        <p:nvSpPr>
          <p:cNvPr id="24" name="Text 17"/>
          <p:cNvSpPr/>
          <p:nvPr/>
        </p:nvSpPr>
        <p:spPr>
          <a:xfrm>
            <a:off x="8215423" y="2586938"/>
            <a:ext cx="3177217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b="1" dirty="0" err="1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赛事平台合作</a:t>
            </a:r>
            <a:endParaRPr lang="en-US" altLang="zh-CN" sz="1400" dirty="0">
              <a:solidFill>
                <a:srgbClr val="ED2F5E"/>
              </a:solidFill>
            </a:endParaRPr>
          </a:p>
        </p:txBody>
      </p:sp>
      <p:sp>
        <p:nvSpPr>
          <p:cNvPr id="27" name="Text 20"/>
          <p:cNvSpPr/>
          <p:nvPr/>
        </p:nvSpPr>
        <p:spPr>
          <a:xfrm>
            <a:off x="4482425" y="3738964"/>
            <a:ext cx="3360880" cy="23576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联合高校说唱社团办‘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demo拯救计划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’，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获取种子用户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向校园RAP社团群、创作群推送免费混音链接，组织‘混音打卡’活动，提升用户活跃度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600" dirty="0"/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05303" y="2994308"/>
            <a:ext cx="3360880" cy="23115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与‘地下8英里’校园赛等10+RAP赛事平台合作，为参赛选手提供免费混音服务，嵌入报名页入口，通过合作平台的用户覆盖量和预期转化率。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endParaRPr lang="en-US" altLang="zh-CN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推广渠道</a:t>
            </a:r>
            <a:endParaRPr lang="en-US" sz="160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F901B742-D14D-5F9A-92A1-195024B94DCD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  <p:sp>
        <p:nvSpPr>
          <p:cNvPr id="32" name="Text 11">
            <a:extLst>
              <a:ext uri="{FF2B5EF4-FFF2-40B4-BE49-F238E27FC236}">
                <a16:creationId xmlns:a16="http://schemas.microsoft.com/office/drawing/2014/main" id="{4C9C0DE9-D7DE-DA5E-A448-ECEE8DE0946D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85B942-3E8D-7C3E-9576-DDF99E4DB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1BC12CE-16D4-0E01-5652-6C5A2EE36735}"/>
              </a:ext>
            </a:extLst>
          </p:cNvPr>
          <p:cNvSpPr/>
          <p:nvPr/>
        </p:nvSpPr>
        <p:spPr>
          <a:xfrm>
            <a:off x="1153998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C60C7080-2BF7-AAA4-0927-12CB325DAFCD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928F003-0F65-5BED-1A4A-76E64365436C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E2BBF7B-926B-80CD-8D49-C96523057F8C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6D64622C-D2DB-30F2-7046-46D668133295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54F946E-EF49-B9DE-251B-85D341CA99C6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5D164D9-2BEF-8E71-AC4B-EB0433C54EAB}"/>
              </a:ext>
            </a:extLst>
          </p:cNvPr>
          <p:cNvSpPr/>
          <p:nvPr/>
        </p:nvSpPr>
        <p:spPr>
          <a:xfrm>
            <a:off x="845863" y="4503399"/>
            <a:ext cx="5777902" cy="4234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DD7FB313-1507-F005-09C9-224302235C4A}"/>
              </a:ext>
            </a:extLst>
          </p:cNvPr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盈利模式</a:t>
            </a:r>
            <a:endParaRPr lang="en-US" sz="1600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EBE1F8BA-6AB4-898D-E9AB-255F77F073B2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B53039E-CB44-6F5A-AB11-DD3C67025FE6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87D4BE-A9ED-FB97-51DB-D2D453A6DB6C}"/>
              </a:ext>
            </a:extLst>
          </p:cNvPr>
          <p:cNvSpPr txBox="1"/>
          <p:nvPr/>
        </p:nvSpPr>
        <p:spPr>
          <a:xfrm>
            <a:off x="1726516" y="1858549"/>
            <a:ext cx="4768234" cy="438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单次混音服务</a:t>
            </a:r>
            <a:endParaRPr lang="en-US" altLang="zh-CN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标准音质10元/次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高清无损15元/次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套餐服务</a:t>
            </a:r>
            <a:r>
              <a:rPr lang="zh-CN" alt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（高清）</a:t>
            </a:r>
            <a:endParaRPr lang="en-US" altLang="zh-CN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99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/10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次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199元/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399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元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09A8DC-62EF-0560-996A-9DA96AEB6592}"/>
              </a:ext>
            </a:extLst>
          </p:cNvPr>
          <p:cNvSpPr txBox="1"/>
          <p:nvPr/>
        </p:nvSpPr>
        <p:spPr>
          <a:xfrm>
            <a:off x="2917750" y="5718586"/>
            <a:ext cx="89021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通过市场测算，</a:t>
            </a:r>
            <a:r>
              <a:rPr lang="en-US" altLang="zh-CN" sz="2400" b="1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578万</a:t>
            </a:r>
            <a:r>
              <a:rPr lang="en-US" altLang="zh-CN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潜在付费用户，年人均消费2首</a:t>
            </a:r>
            <a:r>
              <a:rPr lang="zh-CN" altLang="en-US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14940CC-2634-4B0E-8533-57F80A99B729}"/>
              </a:ext>
            </a:extLst>
          </p:cNvPr>
          <p:cNvSpPr txBox="1"/>
          <p:nvPr/>
        </p:nvSpPr>
        <p:spPr>
          <a:xfrm>
            <a:off x="8246435" y="2627439"/>
            <a:ext cx="1767663" cy="143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18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自定义混音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无损导出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多轨分离</a:t>
            </a:r>
            <a:endParaRPr lang="zh-CN" altLang="en-US" sz="1600" dirty="0"/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337EF712-25C2-8847-C6FF-010AD9338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573437"/>
              </p:ext>
            </p:extLst>
          </p:nvPr>
        </p:nvGraphicFramePr>
        <p:xfrm>
          <a:off x="2264602" y="1642069"/>
          <a:ext cx="7096452" cy="3990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824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C97A4-6643-C6BF-0E09-F838B20A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F58EC23-5409-672A-0D10-7AC293DFFF68}"/>
              </a:ext>
            </a:extLst>
          </p:cNvPr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E918DAD-F8D2-331D-D984-2FF2C3F83B15}"/>
              </a:ext>
            </a:extLst>
          </p:cNvPr>
          <p:cNvSpPr/>
          <p:nvPr/>
        </p:nvSpPr>
        <p:spPr>
          <a:xfrm>
            <a:off x="674294" y="2078755"/>
            <a:ext cx="5949471" cy="30777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合作推广：</a:t>
            </a:r>
            <a:endParaRPr lang="en-US" altLang="zh-CN" sz="2000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与RAP赛事、音乐APP合作推广，按导流效果收取分成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6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带货佣金：</a:t>
            </a:r>
            <a:endParaRPr lang="en-US" altLang="zh-CN" sz="2000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品牌</a:t>
            </a: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麦克风、声卡等设备，赚取佣金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20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ED2F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热门周边：</a:t>
            </a:r>
            <a:endParaRPr lang="en-US" altLang="zh-CN" sz="2000" dirty="0">
              <a:solidFill>
                <a:srgbClr val="ED2F5E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为热门单曲制作周边售卖，</a:t>
            </a:r>
            <a:r>
              <a:rPr lang="en-US" altLang="zh-CN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推出品牌联名周边产品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altLang="zh-CN" sz="1600" dirty="0"/>
          </a:p>
          <a:p>
            <a:pPr algn="just"/>
            <a:endParaRPr lang="en-US" altLang="zh-CN" sz="1600" dirty="0"/>
          </a:p>
          <a:p>
            <a:pPr algn="just"/>
            <a:endParaRPr lang="en-US" altLang="zh-CN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9AEA565-28E1-3EE0-3D77-5F759EFA29BD}"/>
              </a:ext>
            </a:extLst>
          </p:cNvPr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E62EF84-8EB2-1FCE-34DB-1552A12E1033}"/>
              </a:ext>
            </a:extLst>
          </p:cNvPr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FD777410-8D18-15B0-88FE-62EF9033C621}"/>
              </a:ext>
            </a:extLst>
          </p:cNvPr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DE434FE-B7D7-85FD-F390-8B1B397F612D}"/>
              </a:ext>
            </a:extLst>
          </p:cNvPr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4A37D6C5-664B-D7F6-E1BA-38F059F9DF0F}"/>
              </a:ext>
            </a:extLst>
          </p:cNvPr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2C9A83B3-9779-123A-C079-0337772C1F66}"/>
              </a:ext>
            </a:extLst>
          </p:cNvPr>
          <p:cNvSpPr/>
          <p:nvPr/>
        </p:nvSpPr>
        <p:spPr>
          <a:xfrm>
            <a:off x="845863" y="4503399"/>
            <a:ext cx="5777902" cy="4234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26A29FC6-4BD0-8CB7-1000-10F226C9540E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4FF968B5-0533-C42A-FD99-93897BB4D104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80D180BA-0216-6DA0-8709-5647C227C3CA}"/>
              </a:ext>
            </a:extLst>
          </p:cNvPr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流量变现</a:t>
            </a:r>
            <a:endParaRPr lang="en-US" sz="1600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3F7E3C1-1E8C-649F-DA33-E5AEC0DB6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622"/>
          <a:stretch>
            <a:fillRect/>
          </a:stretch>
        </p:blipFill>
        <p:spPr>
          <a:xfrm>
            <a:off x="6526833" y="1275906"/>
            <a:ext cx="4095853" cy="36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2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F827A8-916A-5FD1-DB45-3820B6F9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>
            <a:extLst>
              <a:ext uri="{FF2B5EF4-FFF2-40B4-BE49-F238E27FC236}">
                <a16:creationId xmlns:a16="http://schemas.microsoft.com/office/drawing/2014/main" id="{BF5C9E7D-A3BA-26EE-54E7-E866B1638A27}"/>
              </a:ext>
            </a:extLst>
          </p:cNvPr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EB6D6E1-5716-18A9-7AB5-871096BD30D6}"/>
              </a:ext>
            </a:extLst>
          </p:cNvPr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56B1374B-FCB3-9B69-DFB0-1E7453DF042E}"/>
              </a:ext>
            </a:extLst>
          </p:cNvPr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5322C910-B8EB-B69A-A2CF-610ADDBE9622}"/>
              </a:ext>
            </a:extLst>
          </p:cNvPr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A8655A85-7071-49B1-ECF5-A945CE98EFCC}"/>
              </a:ext>
            </a:extLst>
          </p:cNvPr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867763F4-57D2-E61A-8C77-71E3FD549DF1}"/>
              </a:ext>
            </a:extLst>
          </p:cNvPr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AF8559CC-A7C1-262E-A219-A0E25D014A3C}"/>
              </a:ext>
            </a:extLst>
          </p:cNvPr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F7326418-885F-00B7-926A-A82026D45680}"/>
              </a:ext>
            </a:extLst>
          </p:cNvPr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Text 26">
            <a:extLst>
              <a:ext uri="{FF2B5EF4-FFF2-40B4-BE49-F238E27FC236}">
                <a16:creationId xmlns:a16="http://schemas.microsoft.com/office/drawing/2014/main" id="{7FD6C81A-6920-FCE7-F74D-7D8BFF99852F}"/>
              </a:ext>
            </a:extLst>
          </p:cNvPr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59CC3A98-8A08-689C-D7B9-206BD72DCD6B}"/>
              </a:ext>
            </a:extLst>
          </p:cNvPr>
          <p:cNvSpPr/>
          <p:nvPr/>
        </p:nvSpPr>
        <p:spPr>
          <a:xfrm>
            <a:off x="694615" y="11504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 </a:t>
            </a:r>
            <a:r>
              <a:rPr lang="zh-CN" alt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成本结构</a:t>
            </a:r>
            <a:endParaRPr lang="en-US" sz="1600" dirty="0"/>
          </a:p>
        </p:txBody>
      </p:sp>
      <p:sp>
        <p:nvSpPr>
          <p:cNvPr id="3" name="Text 13">
            <a:extLst>
              <a:ext uri="{FF2B5EF4-FFF2-40B4-BE49-F238E27FC236}">
                <a16:creationId xmlns:a16="http://schemas.microsoft.com/office/drawing/2014/main" id="{6075882B-3410-2095-6375-6FBB80607B8A}"/>
              </a:ext>
            </a:extLst>
          </p:cNvPr>
          <p:cNvSpPr/>
          <p:nvPr/>
        </p:nvSpPr>
        <p:spPr>
          <a:xfrm>
            <a:off x="1873007" y="2210903"/>
            <a:ext cx="2378363" cy="116031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AI算法调用</a:t>
            </a:r>
            <a:endParaRPr lang="en-US" altLang="zh-CN" sz="16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服务器租赁</a:t>
            </a:r>
            <a:endParaRPr lang="en-US" altLang="zh-CN" sz="16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人力成本</a:t>
            </a:r>
            <a:r>
              <a:rPr lang="en-US" altLang="zh-CN" sz="16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等</a:t>
            </a: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5EB1CDF9-0D30-8E91-2BA7-D97259EAC5C9}"/>
              </a:ext>
            </a:extLst>
          </p:cNvPr>
          <p:cNvSpPr/>
          <p:nvPr/>
        </p:nvSpPr>
        <p:spPr>
          <a:xfrm>
            <a:off x="1873007" y="4491915"/>
            <a:ext cx="2601527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KOL合作费（2-3万/月）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校园活动费（0.4万/月）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社群运营补贴（0.6万/月）</a:t>
            </a:r>
            <a:endParaRPr lang="en-US" altLang="zh-CN" sz="1600" dirty="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8D3090C7-093C-652C-A27E-29DC79FE8420}"/>
              </a:ext>
            </a:extLst>
          </p:cNvPr>
          <p:cNvSpPr/>
          <p:nvPr/>
        </p:nvSpPr>
        <p:spPr>
          <a:xfrm>
            <a:off x="8418015" y="3071446"/>
            <a:ext cx="2105247" cy="7037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Beat版权费（1万/月）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赛事赞助费（1万/月）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A8908A8A-73B4-09AA-3772-115149C19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299726"/>
              </p:ext>
            </p:extLst>
          </p:nvPr>
        </p:nvGraphicFramePr>
        <p:xfrm>
          <a:off x="2547774" y="1946144"/>
          <a:ext cx="7096452" cy="3990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72E0361C-C63B-B9A8-244C-5DFB8D797D2C}"/>
              </a:ext>
            </a:extLst>
          </p:cNvPr>
          <p:cNvSpPr txBox="1"/>
          <p:nvPr/>
        </p:nvSpPr>
        <p:spPr>
          <a:xfrm>
            <a:off x="3048000" y="3371221"/>
            <a:ext cx="6096000" cy="755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rgbClr val="ED2F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</a:t>
            </a:r>
            <a:r>
              <a:rPr lang="zh-CN" altLang="en-US" sz="3200" b="1" dirty="0">
                <a:solidFill>
                  <a:srgbClr val="ED2F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3200" b="1" dirty="0">
              <a:solidFill>
                <a:srgbClr val="ED2F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10">
            <a:extLst>
              <a:ext uri="{FF2B5EF4-FFF2-40B4-BE49-F238E27FC236}">
                <a16:creationId xmlns:a16="http://schemas.microsoft.com/office/drawing/2014/main" id="{9D4FE15C-6F1C-7174-8C34-838D9E46792F}"/>
              </a:ext>
            </a:extLst>
          </p:cNvPr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ED2F5E"/>
          </a:solidFill>
          <a:ln/>
          <a:effectLst>
            <a:outerShdw blurRad="145102" dist="50800" dir="2700000" algn="bl" rotWithShape="0">
              <a:srgbClr val="ED2F5E">
                <a:alpha val="76000"/>
              </a:srgbClr>
            </a:outerShdw>
          </a:effectLst>
        </p:spPr>
      </p:sp>
    </p:spTree>
    <p:extLst>
      <p:ext uri="{BB962C8B-B14F-4D97-AF65-F5344CB8AC3E}">
        <p14:creationId xmlns:p14="http://schemas.microsoft.com/office/powerpoint/2010/main" val="36473468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387</Words>
  <Application>Microsoft Office PowerPoint</Application>
  <PresentationFormat>宽屏</PresentationFormat>
  <Paragraphs>95</Paragraphs>
  <Slides>10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MiSans</vt:lpstr>
      <vt:lpstr>方正粗黑宋简体</vt:lpstr>
      <vt:lpstr>微软雅黑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尚峰 张</cp:lastModifiedBy>
  <cp:revision>8</cp:revision>
  <dcterms:created xsi:type="dcterms:W3CDTF">2025-08-17T03:08:29Z</dcterms:created>
  <dcterms:modified xsi:type="dcterms:W3CDTF">2025-10-22T03:48:38Z</dcterms:modified>
</cp:coreProperties>
</file>